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66" r:id="rId4"/>
    <p:sldId id="272" r:id="rId5"/>
    <p:sldId id="264" r:id="rId6"/>
    <p:sldId id="269" r:id="rId7"/>
    <p:sldId id="261" r:id="rId8"/>
    <p:sldId id="258" r:id="rId9"/>
    <p:sldId id="273" r:id="rId10"/>
    <p:sldId id="274" r:id="rId11"/>
    <p:sldId id="277" r:id="rId12"/>
    <p:sldId id="276" r:id="rId13"/>
    <p:sldId id="281" r:id="rId14"/>
    <p:sldId id="275" r:id="rId15"/>
    <p:sldId id="286" r:id="rId16"/>
    <p:sldId id="287" r:id="rId17"/>
    <p:sldId id="285" r:id="rId18"/>
    <p:sldId id="283" r:id="rId19"/>
    <p:sldId id="284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F321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C65E7-FB52-4200-9123-71A600F1409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4F872-DF06-4F0B-967D-F937B5E6A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97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0FBA6-D689-4600-9C7D-1D76BC3E19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9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50721EF-31BD-456A-8ADB-209C23EA7DE2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D6D89-4FE2-4421-8AEE-ABD2E31A9536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2DAA-F8DB-40A2-9B4E-B4748F1EB5FE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83F6-E36E-44B9-B1E1-7BA615EBDAAA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697A-2108-4629-B54B-203757947A2A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64161-1FAB-45C2-9C93-B7DF933CA2C2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CE2B3-4667-4CF1-B3A9-27472A3E98A8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86C6F1F-EDBC-4DE9-A5EB-9F310D8B3F0E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634080F-917D-46A7-956C-74900FB2E432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9C9B6-4402-4351-A1D2-FB9B8A61745D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0D08-9F7B-4017-8458-BFAB18AC5D6E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13B8-50D2-4EDE-A4DD-CE29113F6F36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0CA2-FFE6-4E52-A664-FDFDAF399162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8D4B-D933-4A3D-8B7B-69D3141E9208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9176-834F-4316-8508-B8F507644FA1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4FED-3E3D-408A-90A2-D859CD8F3426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2E9E1-D390-44BA-A582-BBE8918A7B2C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CEA7BF4-4864-4B00-B6E1-F1B67B26BA8E}" type="datetime1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7.png"/><Relationship Id="rId1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311.png"/><Relationship Id="rId12" Type="http://schemas.openxmlformats.org/officeDocument/2006/relationships/image" Target="../media/image36.png"/><Relationship Id="rId17" Type="http://schemas.openxmlformats.org/officeDocument/2006/relationships/image" Target="../media/image42.png"/><Relationship Id="rId2" Type="http://schemas.openxmlformats.org/officeDocument/2006/relationships/image" Target="../media/image30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.png"/><Relationship Id="rId5" Type="http://schemas.openxmlformats.org/officeDocument/2006/relationships/image" Target="../media/image290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6.png"/><Relationship Id="rId1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00.png"/><Relationship Id="rId12" Type="http://schemas.openxmlformats.org/officeDocument/2006/relationships/image" Target="../media/image35.png"/><Relationship Id="rId17" Type="http://schemas.openxmlformats.org/officeDocument/2006/relationships/image" Target="../media/image41.png"/><Relationship Id="rId2" Type="http://schemas.openxmlformats.org/officeDocument/2006/relationships/image" Target="../media/image32.gif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320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slide" Target="slide20.xml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46.gif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0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10" Type="http://schemas.openxmlformats.org/officeDocument/2006/relationships/image" Target="../media/image340.png"/><Relationship Id="rId4" Type="http://schemas.openxmlformats.org/officeDocument/2006/relationships/image" Target="../media/image72.png"/><Relationship Id="rId9" Type="http://schemas.openxmlformats.org/officeDocument/2006/relationships/image" Target="../media/image3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89.gif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0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slide" Target="slide13.xml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3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0.png"/><Relationship Id="rId9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2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40.png"/><Relationship Id="rId5" Type="http://schemas.openxmlformats.org/officeDocument/2006/relationships/image" Target="../media/image25.png"/><Relationship Id="rId10" Type="http://schemas.openxmlformats.org/officeDocument/2006/relationships/image" Target="../media/image2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D7E4-0A38-4D52-8F42-DC31A0CB5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869" y="2600667"/>
            <a:ext cx="9948262" cy="1430646"/>
          </a:xfrm>
        </p:spPr>
        <p:txBody>
          <a:bodyPr/>
          <a:lstStyle/>
          <a:p>
            <a:pPr algn="ctr"/>
            <a:r>
              <a:rPr lang="en-US" sz="6600" dirty="0"/>
              <a:t>Dynamic Decoupling</a:t>
            </a:r>
            <a:br>
              <a:rPr lang="en-US" sz="6600" dirty="0"/>
            </a:br>
            <a:r>
              <a:rPr lang="en-US" sz="4000" dirty="0"/>
              <a:t>Boaz Raz</a:t>
            </a:r>
            <a:br>
              <a:rPr lang="en-US" sz="4000" dirty="0"/>
            </a:br>
            <a:r>
              <a:rPr lang="en-US" sz="2800" dirty="0"/>
              <a:t>Nir Davidson and Roee Ozeri group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65B74-F6F8-441F-BDA2-E63CDC5D3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MICE Student Conference 2019</a:t>
            </a:r>
          </a:p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Molecules, trapped Ions &amp; Cold atom Engineering</a:t>
            </a:r>
          </a:p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November 21st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B26ED-6E9E-4752-85CC-430105AE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1112" y1="49761" x2="41112" y2="49761"/>
                        <a14:foregroundMark x1="34341" y1="51432" x2="34341" y2="51432"/>
                        <a14:foregroundMark x1="43652" y1="53938" x2="50423" y2="58234"/>
                        <a14:foregroundMark x1="38331" y1="50597" x2="33736" y2="52267"/>
                        <a14:foregroundMark x1="19710" y1="21241" x2="81016" y2="77088"/>
                        <a14:foregroundMark x1="24426" y1="79833" x2="90206" y2="32578"/>
                        <a14:foregroundMark x1="88755" y1="67780" x2="21161" y2="70406"/>
                        <a14:foregroundMark x1="21040" y1="62649" x2="80895" y2="62172"/>
                        <a14:foregroundMark x1="89480" y1="45943" x2="58888" y2="57995"/>
                        <a14:foregroundMark x1="60943" y1="34845" x2="83313" y2="59308"/>
                        <a14:foregroundMark x1="77267" y1="36516" x2="70617" y2="64678"/>
                        <a14:foregroundMark x1="32285" y1="37470" x2="45345" y2="63007"/>
                        <a14:foregroundMark x1="53325" y1="25776" x2="49698" y2="61575"/>
                        <a14:foregroundMark x1="44498" y1="44272" x2="52237" y2="64081"/>
                        <a14:foregroundMark x1="53083" y1="41885" x2="63362" y2="57995"/>
                        <a14:foregroundMark x1="34462" y1="44033" x2="16808" y2="60859"/>
                        <a14:foregroundMark x1="17533" y1="38544" x2="55865" y2="665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2421" y="5044618"/>
            <a:ext cx="1789579" cy="1813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A7424-4909-47A2-A4B9-C91422AA96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185" b="89918" l="1673" r="898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25750"/>
            <a:ext cx="2163884" cy="25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7A8A0E-5A2A-4F75-AD1B-1C6201F116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5501" y="692730"/>
            <a:ext cx="4290632" cy="4096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2" r="8500"/>
          <a:stretch/>
        </p:blipFill>
        <p:spPr>
          <a:xfrm>
            <a:off x="0" y="4814930"/>
            <a:ext cx="12194287" cy="1948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B3567E-0884-46D0-AA2F-A3D28150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Decoupling (DD)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89E8-D93D-4F0A-AE17-A836756A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7492" y="4697088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92" y="4697088"/>
                <a:ext cx="63203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24889" y="4697088"/>
                <a:ext cx="5631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889" y="4697088"/>
                <a:ext cx="5631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50753" y="4697088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53" y="4697088"/>
                <a:ext cx="3899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03492" y="4697088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492" y="4697088"/>
                <a:ext cx="5631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029355" y="4697088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355" y="4697088"/>
                <a:ext cx="3899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82094" y="4697088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094" y="4697088"/>
                <a:ext cx="5631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507958" y="4697088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958" y="4697088"/>
                <a:ext cx="38997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1456" y="4697088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456" y="4697088"/>
                <a:ext cx="632033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365368" y="5470287"/>
                <a:ext cx="35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68" y="5470287"/>
                <a:ext cx="3595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669820" y="5464156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820" y="5464156"/>
                <a:ext cx="4877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364251" y="5467791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251" y="5467791"/>
                <a:ext cx="4877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189398" y="5460521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98" y="5460521"/>
                <a:ext cx="4877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883829" y="5464156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829" y="5464156"/>
                <a:ext cx="4877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578260" y="5476418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60" y="5476418"/>
                <a:ext cx="4877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1010978" y="5476418"/>
                <a:ext cx="35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978" y="5476418"/>
                <a:ext cx="3595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552091" y="4814930"/>
            <a:ext cx="0" cy="16031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721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27" y="679572"/>
            <a:ext cx="4443829" cy="4443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2" r="8500"/>
          <a:stretch/>
        </p:blipFill>
        <p:spPr>
          <a:xfrm>
            <a:off x="0" y="4814930"/>
            <a:ext cx="12194287" cy="1948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B3567E-0884-46D0-AA2F-A3D28150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Decoupling (DD)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BAEE88-4011-40C8-B974-DF40E245CF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Alternate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pulses</a:t>
                </a:r>
                <a:br>
                  <a:rPr lang="en-US" dirty="0"/>
                </a:br>
                <a:r>
                  <a:rPr lang="en-US" dirty="0"/>
                  <a:t>(pulses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phase)</a:t>
                </a:r>
              </a:p>
              <a:p>
                <a:r>
                  <a:rPr lang="en-US" dirty="0"/>
                  <a:t>Robust against error in power</a:t>
                </a:r>
              </a:p>
              <a:p>
                <a:r>
                  <a:rPr lang="en-US" dirty="0"/>
                  <a:t>Fail against error in detuning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5BAEE88-4011-40C8-B974-DF40E245C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8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89E8-D93D-4F0A-AE17-A836756A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7492" y="4697088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92" y="4697088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24889" y="4697088"/>
                <a:ext cx="5631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889" y="4697088"/>
                <a:ext cx="5631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50753" y="4697088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53" y="4697088"/>
                <a:ext cx="3899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03492" y="4697088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492" y="4697088"/>
                <a:ext cx="56310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029355" y="4697088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355" y="4697088"/>
                <a:ext cx="3899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82094" y="4697088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094" y="4697088"/>
                <a:ext cx="5631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507958" y="4697088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958" y="4697088"/>
                <a:ext cx="3899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1456" y="4697088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456" y="4697088"/>
                <a:ext cx="632033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365368" y="5470287"/>
                <a:ext cx="35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68" y="5470287"/>
                <a:ext cx="3595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669820" y="5464156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820" y="5464156"/>
                <a:ext cx="4877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364251" y="5467791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251" y="5467791"/>
                <a:ext cx="4877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189398" y="5460521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98" y="5460521"/>
                <a:ext cx="4877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883829" y="5464156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829" y="5464156"/>
                <a:ext cx="4877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578260" y="5476418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60" y="5476418"/>
                <a:ext cx="48776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1010978" y="5476418"/>
                <a:ext cx="35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978" y="5476418"/>
                <a:ext cx="3595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552091" y="4814930"/>
            <a:ext cx="0" cy="16031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7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93347 -0.00509 " pathEditMode="relative" rAng="0" ptsTypes="AA">
                                      <p:cBhvr>
                                        <p:cTn id="6" dur="13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67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in The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00165F-947D-49D4-B909-229219067A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6320" y="2458403"/>
            <a:ext cx="4348480" cy="2763837"/>
          </a:xfrm>
        </p:spPr>
        <p:txBody>
          <a:bodyPr>
            <a:normAutofit/>
          </a:bodyPr>
          <a:lstStyle/>
          <a:p>
            <a:r>
              <a:rPr lang="en-US" dirty="0"/>
              <a:t>Detuning</a:t>
            </a:r>
          </a:p>
          <a:p>
            <a:r>
              <a:rPr lang="en-US" dirty="0"/>
              <a:t>Power</a:t>
            </a:r>
          </a:p>
        </p:txBody>
      </p:sp>
      <p:pic>
        <p:nvPicPr>
          <p:cNvPr id="12" name="Content Placeholder 12">
            <a:extLst>
              <a:ext uri="{FF2B5EF4-FFF2-40B4-BE49-F238E27FC236}">
                <a16:creationId xmlns:a16="http://schemas.microsoft.com/office/drawing/2014/main" id="{AE13187E-834E-4109-B99D-FEB40F7D8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3360" y="1922780"/>
            <a:ext cx="5173186" cy="51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4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080AF0-671E-4F5F-9E77-887C33BF5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71" r="8213"/>
          <a:stretch/>
        </p:blipFill>
        <p:spPr>
          <a:xfrm>
            <a:off x="-304258" y="5207905"/>
            <a:ext cx="12785962" cy="1842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B3567E-0884-46D0-AA2F-A3D28150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XY8 Sequence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AEE88-4011-40C8-B974-DF40E245C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 against </a:t>
            </a:r>
            <a:r>
              <a:rPr lang="en-US" dirty="0" err="1"/>
              <a:t>erro</a:t>
            </a:r>
            <a:r>
              <a:rPr lang="en-US" dirty="0"/>
              <a:t> in detuning</a:t>
            </a:r>
          </a:p>
          <a:p>
            <a:r>
              <a:rPr lang="en-US" dirty="0"/>
              <a:t>Also robust against error in </a:t>
            </a:r>
            <a:r>
              <a:rPr lang="en-US" dirty="0">
                <a:hlinkClick r:id="rId3" action="ppaction://hlinksldjump"/>
              </a:rPr>
              <a:t>powe</a:t>
            </a:r>
            <a:r>
              <a:rPr lang="en-US" dirty="0"/>
              <a:t>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89E8-D93D-4F0A-AE17-A836756A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6496" y="5144405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6" y="5144405"/>
                <a:ext cx="63203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131258" y="5144405"/>
                <a:ext cx="563104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58" y="5144405"/>
                <a:ext cx="5631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09858" y="5144405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58" y="5144405"/>
                <a:ext cx="3899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15333" y="5144405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333" y="5144405"/>
                <a:ext cx="5631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872531" y="5144405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531" y="5144405"/>
                <a:ext cx="3899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483481" y="5144405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481" y="5144405"/>
                <a:ext cx="5631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962077" y="5144405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077" y="5144405"/>
                <a:ext cx="38997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559967" y="5093605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967" y="5093605"/>
                <a:ext cx="632033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44668" y="5786852"/>
                <a:ext cx="35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68" y="5786852"/>
                <a:ext cx="3595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911964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964" y="5786852"/>
                <a:ext cx="4877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609520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520" y="5786852"/>
                <a:ext cx="4877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307076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076" y="5786852"/>
                <a:ext cx="4877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655854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854" y="5786852"/>
                <a:ext cx="4877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004632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632" y="5786852"/>
                <a:ext cx="4877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1353408" y="5786852"/>
                <a:ext cx="35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408" y="5786852"/>
                <a:ext cx="3595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28241" y="5215533"/>
            <a:ext cx="0" cy="16031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05BF04-7682-48BB-9F6E-077E3D2E6D2C}"/>
                  </a:ext>
                </a:extLst>
              </p:cNvPr>
              <p:cNvSpPr txBox="1"/>
              <p:nvPr/>
            </p:nvSpPr>
            <p:spPr>
              <a:xfrm>
                <a:off x="3260742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05BF04-7682-48BB-9F6E-077E3D2E6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742" y="5786852"/>
                <a:ext cx="48776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7DCE27-7C35-4FDE-945B-0FDFFFCB6FE4}"/>
                  </a:ext>
                </a:extLst>
              </p:cNvPr>
              <p:cNvSpPr txBox="1"/>
              <p:nvPr/>
            </p:nvSpPr>
            <p:spPr>
              <a:xfrm>
                <a:off x="5958298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7DCE27-7C35-4FDE-945B-0FDFFFCB6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298" y="5786852"/>
                <a:ext cx="48776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93BF34-0953-4967-99E9-6BC49DB9EFC0}"/>
                  </a:ext>
                </a:extLst>
              </p:cNvPr>
              <p:cNvSpPr txBox="1"/>
              <p:nvPr/>
            </p:nvSpPr>
            <p:spPr>
              <a:xfrm>
                <a:off x="5393932" y="5144405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93BF34-0953-4967-99E9-6BC49DB9E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32" y="5144405"/>
                <a:ext cx="56310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4A47EF-ECC9-4E39-A41B-BC4428B5C800}"/>
                  </a:ext>
                </a:extLst>
              </p:cNvPr>
              <p:cNvSpPr txBox="1"/>
              <p:nvPr/>
            </p:nvSpPr>
            <p:spPr>
              <a:xfrm>
                <a:off x="8178006" y="5144405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4A47EF-ECC9-4E39-A41B-BC4428B5C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6" y="5144405"/>
                <a:ext cx="38997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D6856DB-92ED-4D03-87CE-225CD2E24D55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0113" y="745915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45E-18 -4.81481E-6 L 0.975 -0.00879 " pathEditMode="relative" rAng="0" ptsTypes="AA">
                                      <p:cBhvr>
                                        <p:cTn id="6" dur="3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50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Understanding noise and measuring 50 Hz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DD sequence to 50Hz</a:t>
            </a:r>
          </a:p>
          <a:p>
            <a:r>
              <a:rPr lang="en-US" dirty="0"/>
              <a:t>Scan Ramsey pulses sync time</a:t>
            </a:r>
          </a:p>
          <a:p>
            <a:r>
              <a:rPr lang="en-US" dirty="0"/>
              <a:t> Measure Ramsey oscillation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" r="7099" b="8878"/>
          <a:stretch/>
        </p:blipFill>
        <p:spPr>
          <a:xfrm>
            <a:off x="707367" y="3896236"/>
            <a:ext cx="5495026" cy="25822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76550" y="5796198"/>
            <a:ext cx="1314450" cy="556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r="22453"/>
          <a:stretch/>
        </p:blipFill>
        <p:spPr>
          <a:xfrm>
            <a:off x="6649980" y="2188437"/>
            <a:ext cx="5349363" cy="4537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F1D42-D593-4590-9E20-FE8D033856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1072" y="5804319"/>
            <a:ext cx="228600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-155034" r="-3"/>
          <a:stretch/>
        </p:blipFill>
        <p:spPr>
          <a:xfrm>
            <a:off x="1501140" y="5796198"/>
            <a:ext cx="2545081" cy="556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0D2C82-569A-426E-85B6-4F6FBA1DD0D8}"/>
                  </a:ext>
                </a:extLst>
              </p:cNvPr>
              <p:cNvSpPr txBox="1"/>
              <p:nvPr/>
            </p:nvSpPr>
            <p:spPr>
              <a:xfrm>
                <a:off x="8256847" y="2188437"/>
                <a:ext cx="2778711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Ramsey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0D2C82-569A-426E-85B6-4F6FBA1D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47" y="2188437"/>
                <a:ext cx="2778711" cy="369332"/>
              </a:xfrm>
              <a:prstGeom prst="rect">
                <a:avLst/>
              </a:prstGeom>
              <a:blipFill>
                <a:blip r:embed="rId6"/>
                <a:stretch>
                  <a:fillRect l="-1754" t="-9836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25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3816 -0.002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1.85185E-6 L 0.15 1.85185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10850331" y="5219003"/>
            <a:ext cx="105237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0131" y="1638996"/>
                <a:ext cx="10515600" cy="5294812"/>
              </a:xfrm>
            </p:spPr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/>
                      <m:t>𝑃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opulation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/>
                              <m:t>𝑁</m:t>
                            </m:r>
                          </m:e>
                          <m:sub>
                            <m:r>
                              <a:rPr lang="en-US"/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/>
                              <m:t>𝑁</m:t>
                            </m:r>
                          </m:e>
                          <m:sub>
                            <m:r>
                              <a:rPr lang="en-US"/>
                              <m:t>𝑡𝑜𝑡</m:t>
                            </m:r>
                          </m:sub>
                        </m:sSub>
                      </m:den>
                    </m:f>
                    <m:r>
                      <a:rPr lang="en-US"/>
                      <m:t>=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a:rPr lang="en-US"/>
                          <m:t>1</m:t>
                        </m:r>
                      </m:num>
                      <m:den>
                        <m:r>
                          <a:rPr lang="en-US"/>
                          <m:t>4</m:t>
                        </m:r>
                      </m:den>
                    </m:f>
                    <m:d>
                      <m:dPr>
                        <m:ctrlPr>
                          <a:rPr lang="en-US"/>
                        </m:ctrlPr>
                      </m:dPr>
                      <m:e>
                        <m:r>
                          <a:rPr lang="en-US"/>
                          <m:t>3</m:t>
                        </m:r>
                        <m:r>
                          <a:rPr lang="en-US"/>
                          <m:t>+</m:t>
                        </m:r>
                        <m:func>
                          <m:funcPr>
                            <m:ctrlPr>
                              <a:rPr lang="en-US"/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/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/>
                                </m:ctrlPr>
                              </m:dPr>
                              <m:e>
                                <m:r>
                                  <a:rPr lang="en-US"/>
                                  <m:t>2</m:t>
                                </m:r>
                                <m:r>
                                  <a:rPr lang="en-US"/>
                                  <m:t>𝜃</m:t>
                                </m:r>
                              </m:e>
                            </m:d>
                            <m:r>
                              <a:rPr lang="en-US"/>
                              <m:t>+</m:t>
                            </m:r>
                            <m:r>
                              <a:rPr lang="en-US"/>
                              <m:t>2</m:t>
                            </m:r>
                            <m:func>
                              <m:funcPr>
                                <m:ctrlPr>
                                  <a:rPr lang="en-US"/>
                                </m:ctrlPr>
                              </m:funcPr>
                              <m:fName>
                                <m:r>
                                  <a:rPr lang="en-US"/>
                                  <m:t>𝑠𝑖</m:t>
                                </m:r>
                                <m:sSup>
                                  <m:sSupPr>
                                    <m:ctrlPr>
                                      <a:rPr lang="en-US"/>
                                    </m:ctrlPr>
                                  </m:sSupPr>
                                  <m:e>
                                    <m:r>
                                      <a:rPr lang="en-US"/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/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/>
                                    </m:ctrlPr>
                                  </m:dPr>
                                  <m:e>
                                    <m:r>
                                      <a:rPr lang="en-US"/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func>
                          <m:funcPr>
                            <m:ctrlPr>
                              <a:rPr lang="en-US"/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/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/>
                                </m:ctrlPr>
                              </m:dPr>
                              <m:e>
                                <m:r>
                                  <a:rPr lang="en-US"/>
                                  <m:t>𝜙</m:t>
                                </m:r>
                                <m:r>
                                  <a:rPr lang="en-US"/>
                                  <m:t>+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en-US" b="1">
                                        <a:solidFill>
                                          <a:srgbClr val="FF0000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</a:rPr>
                                      <m:t>𝛟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</a:rPr>
                                      <m:t>𝐑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Δ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𝜙</m:t>
                        </m:r>
                      </m:e>
                      <m:sub>
                        <m:r>
                          <a:rPr lang="en-US"/>
                          <m:t>𝑅</m:t>
                        </m:r>
                      </m:sub>
                    </m:sSub>
                    <m:r>
                      <a:rPr lang="en-US"/>
                      <m:t>=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a:rPr lang="en-US"/>
                          <m:t>2</m:t>
                        </m:r>
                        <m:r>
                          <a:rPr lang="en-US"/>
                          <m:t>𝜋</m:t>
                        </m:r>
                        <m:r>
                          <a:rPr lang="en-US"/>
                          <m:t>ℏ</m:t>
                        </m:r>
                      </m:num>
                      <m:den>
                        <m:r>
                          <a:rPr lang="en-US"/>
                          <m:t>𝑚</m:t>
                        </m:r>
                      </m:den>
                    </m:f>
                    <m:d>
                      <m:dPr>
                        <m:ctrlPr>
                          <a:rPr lang="en-US"/>
                        </m:ctrlPr>
                      </m:dPr>
                      <m:e>
                        <m:d>
                          <m:dPr>
                            <m:ctrlPr>
                              <a:rPr lang="en-US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𝑎</m:t>
                                </m:r>
                              </m:e>
                              <m:sub>
                                <m:r>
                                  <a:rPr lang="en-US"/>
                                  <m:t>22</m:t>
                                </m:r>
                              </m:sub>
                            </m:sSub>
                            <m:r>
                              <a:rPr lang="en-US"/>
                              <m:t>−</m:t>
                            </m:r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𝑎</m:t>
                                </m:r>
                              </m:e>
                              <m:sub>
                                <m:r>
                                  <a:rPr lang="en-US"/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/>
                          <m:t>𝑛</m:t>
                        </m:r>
                        <m:r>
                          <a:rPr lang="en-US"/>
                          <m:t>+</m:t>
                        </m:r>
                        <m:d>
                          <m:dPr>
                            <m:ctrlPr>
                              <a:rPr lang="en-US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𝑎</m:t>
                                </m:r>
                              </m:e>
                              <m:sub>
                                <m:r>
                                  <a:rPr lang="en-US"/>
                                  <m:t>11</m:t>
                                </m:r>
                              </m:sub>
                            </m:sSub>
                            <m:r>
                              <a:rPr lang="en-US"/>
                              <m:t>+</m:t>
                            </m:r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𝑎</m:t>
                                </m:r>
                              </m:e>
                              <m:sub>
                                <m:r>
                                  <a:rPr lang="en-US"/>
                                  <m:t>22</m:t>
                                </m:r>
                              </m:sub>
                            </m:sSub>
                            <m:r>
                              <a:rPr lang="en-US"/>
                              <m:t>−</m:t>
                            </m:r>
                            <m:r>
                              <a:rPr lang="en-US"/>
                              <m:t>2</m:t>
                            </m:r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𝑎</m:t>
                                </m:r>
                              </m:e>
                              <m:sub>
                                <m:r>
                                  <a:rPr lang="en-US"/>
                                  <m:t>12</m:t>
                                </m:r>
                              </m:sub>
                            </m:sSub>
                          </m:e>
                        </m:d>
                        <m:r>
                          <a:rPr lang="en-US"/>
                          <m:t>𝛿</m:t>
                        </m:r>
                        <m:r>
                          <a:rPr lang="en-US"/>
                          <m:t>𝑛</m:t>
                        </m:r>
                      </m:e>
                    </m:d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𝑇</m:t>
                        </m:r>
                      </m:e>
                      <m:sub>
                        <m:r>
                          <a:rPr lang="en-US"/>
                          <m:t> 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/>
                      <m:t> </m:t>
                    </m:r>
                    <m:r>
                      <a:rPr lang="en-US"/>
                      <m:t>𝑛</m:t>
                    </m:r>
                    <m:r>
                      <a:rPr lang="en-US"/>
                      <m:t>=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𝑛</m:t>
                        </m:r>
                      </m:e>
                      <m:sub>
                        <m:r>
                          <a:rPr lang="en-US"/>
                          <m:t>1</m:t>
                        </m:r>
                      </m:sub>
                    </m:sSub>
                    <m:r>
                      <a:rPr lang="en-US"/>
                      <m:t>+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𝑛</m:t>
                        </m:r>
                      </m:e>
                      <m:sub>
                        <m:r>
                          <a:rPr lang="en-US"/>
                          <m:t>2</m:t>
                        </m:r>
                      </m:sub>
                    </m:sSub>
                    <m:r>
                      <a:rPr lang="en-US"/>
                      <m:t>, </m:t>
                    </m:r>
                    <m:r>
                      <a:rPr lang="en-US"/>
                      <m:t>𝛿</m:t>
                    </m:r>
                    <m:r>
                      <a:rPr lang="en-US"/>
                      <m:t>𝑛</m:t>
                    </m:r>
                    <m:r>
                      <a:rPr lang="en-US"/>
                      <m:t>=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𝑛</m:t>
                        </m:r>
                      </m:e>
                      <m:sub>
                        <m:r>
                          <a:rPr lang="en-US"/>
                          <m:t>2</m:t>
                        </m:r>
                      </m:sub>
                    </m:sSub>
                    <m:r>
                      <a:rPr lang="en-US"/>
                      <m:t>−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𝑛</m:t>
                        </m:r>
                      </m:e>
                      <m:sub>
                        <m:r>
                          <a:rPr lang="en-US"/>
                          <m:t>1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0131" y="1638996"/>
                <a:ext cx="10515600" cy="5294812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38200" y="5240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sz="3600" dirty="0">
                <a:solidFill>
                  <a:schemeClr val="bg2"/>
                </a:solidFill>
              </a:rPr>
              <a:t>Unbalanced Ramsey – </a:t>
            </a:r>
          </a:p>
          <a:p>
            <a:pPr defTabSz="457200"/>
            <a:r>
              <a:rPr lang="en-US" sz="3600" dirty="0">
                <a:solidFill>
                  <a:schemeClr val="bg2"/>
                </a:solidFill>
              </a:rPr>
              <a:t>		Twist measurement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77175" y="5485263"/>
            <a:ext cx="5303478" cy="815413"/>
            <a:chOff x="3891159" y="1439311"/>
            <a:chExt cx="5190621" cy="5446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/>
                <p:cNvSpPr/>
                <p:nvPr/>
              </p:nvSpPr>
              <p:spPr>
                <a:xfrm>
                  <a:off x="3891159" y="1439312"/>
                  <a:ext cx="435526" cy="544613"/>
                </a:xfrm>
                <a:prstGeom prst="rect">
                  <a:avLst/>
                </a:prstGeom>
                <a:solidFill>
                  <a:srgbClr val="21F32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6434" tIns="58217" rIns="116434" bIns="58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8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783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159" y="1439312"/>
                  <a:ext cx="435526" cy="5446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7850582" y="1439311"/>
                  <a:ext cx="1231198" cy="544613"/>
                </a:xfrm>
                <a:prstGeom prst="rect">
                  <a:avLst/>
                </a:prstGeom>
                <a:solidFill>
                  <a:srgbClr val="21F32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6434" tIns="58217" rIns="116434" bIns="5821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783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783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83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783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783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783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0582" y="1439311"/>
                  <a:ext cx="1231198" cy="5446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956910" y="5631359"/>
                <a:ext cx="731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910" y="5631359"/>
                <a:ext cx="7310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07" y="716030"/>
            <a:ext cx="2917371" cy="2831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51" y="2280073"/>
            <a:ext cx="387936" cy="56778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0850331" y="3517626"/>
            <a:ext cx="105237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218454" y="3245640"/>
                <a:ext cx="5138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54" y="3245640"/>
                <a:ext cx="51380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197178" y="4962043"/>
                <a:ext cx="5138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178" y="4962043"/>
                <a:ext cx="5138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11105974" y="4962043"/>
            <a:ext cx="508842" cy="50884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05731" y="3346132"/>
            <a:ext cx="341571" cy="341571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44BE4-CF4B-4AE3-A6E6-18C6D18B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B3BCD9-0872-4B9A-9026-136EA680709B}"/>
              </a:ext>
            </a:extLst>
          </p:cNvPr>
          <p:cNvCxnSpPr/>
          <p:nvPr/>
        </p:nvCxnSpPr>
        <p:spPr>
          <a:xfrm>
            <a:off x="2784209" y="6300675"/>
            <a:ext cx="596695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1106048" y="3339420"/>
                <a:ext cx="10698025" cy="34163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bu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So this is a hard measurement</a:t>
                </a:r>
              </a:p>
              <a:p>
                <a:r>
                  <a:rPr lang="en-US" dirty="0"/>
                  <a:t>With Echo pulses we flip the populations, cancel the first term and accumulate the last: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048" y="3339420"/>
                <a:ext cx="10698025" cy="3416300"/>
              </a:xfrm>
              <a:blipFill>
                <a:blip r:embed="rId2"/>
                <a:stretch>
                  <a:fillRect l="-1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838200" y="4969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sz="3600" dirty="0">
                <a:solidFill>
                  <a:schemeClr val="bg2"/>
                </a:solidFill>
              </a:rPr>
              <a:t>Twist Measurement – Enhanced by DD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82C759-4A21-42E2-B398-C20C7CB6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2F59CD-9203-4D28-A345-75CFEF6E118E}"/>
              </a:ext>
            </a:extLst>
          </p:cNvPr>
          <p:cNvGrpSpPr/>
          <p:nvPr/>
        </p:nvGrpSpPr>
        <p:grpSpPr>
          <a:xfrm>
            <a:off x="3240075" y="2257036"/>
            <a:ext cx="5562600" cy="2238634"/>
            <a:chOff x="3701714" y="2420511"/>
            <a:chExt cx="5562600" cy="22386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C3E748-3234-46BD-914E-A9CF4C5BC9E8}"/>
                </a:ext>
              </a:extLst>
            </p:cNvPr>
            <p:cNvGrpSpPr/>
            <p:nvPr/>
          </p:nvGrpSpPr>
          <p:grpSpPr>
            <a:xfrm>
              <a:off x="3701714" y="2849395"/>
              <a:ext cx="5562600" cy="1809750"/>
              <a:chOff x="3027011" y="2396634"/>
              <a:chExt cx="5562600" cy="180975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485D742E-9037-4E22-A216-BBBA029F2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7011" y="2396634"/>
                <a:ext cx="5562600" cy="1809750"/>
              </a:xfrm>
              <a:prstGeom prst="rect">
                <a:avLst/>
              </a:prstGeom>
            </p:spPr>
          </p:pic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5A213BF5-1C50-472D-B177-727F85E920F5}"/>
                  </a:ext>
                </a:extLst>
              </p:cNvPr>
              <p:cNvSpPr/>
              <p:nvPr/>
            </p:nvSpPr>
            <p:spPr>
              <a:xfrm>
                <a:off x="6995612" y="2396634"/>
                <a:ext cx="381739" cy="1687094"/>
              </a:xfrm>
              <a:prstGeom prst="arc">
                <a:avLst>
                  <a:gd name="adj1" fmla="val 16200000"/>
                  <a:gd name="adj2" fmla="val 5461381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F691CDC3-93A4-49AA-91C0-5863A1560ADC}"/>
                  </a:ext>
                </a:extLst>
              </p:cNvPr>
              <p:cNvSpPr/>
              <p:nvPr/>
            </p:nvSpPr>
            <p:spPr>
              <a:xfrm rot="10800000">
                <a:off x="4484704" y="2424745"/>
                <a:ext cx="381739" cy="1687094"/>
              </a:xfrm>
              <a:prstGeom prst="arc">
                <a:avLst>
                  <a:gd name="adj1" fmla="val 16200000"/>
                  <a:gd name="adj2" fmla="val 5461381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CAF6930-1F1B-45AF-B669-5AA8BD889673}"/>
                    </a:ext>
                  </a:extLst>
                </p:cNvPr>
                <p:cNvSpPr txBox="1"/>
                <p:nvPr/>
              </p:nvSpPr>
              <p:spPr>
                <a:xfrm>
                  <a:off x="4598633" y="2739131"/>
                  <a:ext cx="385362" cy="369332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CAF6930-1F1B-45AF-B669-5AA8BD889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633" y="2739131"/>
                  <a:ext cx="38536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916BF53-5687-429E-BC2E-7D2F612C81FF}"/>
                    </a:ext>
                  </a:extLst>
                </p:cNvPr>
                <p:cNvSpPr txBox="1"/>
                <p:nvPr/>
              </p:nvSpPr>
              <p:spPr>
                <a:xfrm>
                  <a:off x="5429961" y="2730290"/>
                  <a:ext cx="563103" cy="369332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916BF53-5687-429E-BC2E-7D2F612C8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961" y="2730290"/>
                  <a:ext cx="56310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D102C3C-16F6-4D6C-B492-2A1CFB36DD8B}"/>
                    </a:ext>
                  </a:extLst>
                </p:cNvPr>
                <p:cNvSpPr txBox="1"/>
                <p:nvPr/>
              </p:nvSpPr>
              <p:spPr>
                <a:xfrm>
                  <a:off x="8194149" y="2730290"/>
                  <a:ext cx="802271" cy="369332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D102C3C-16F6-4D6C-B492-2A1CFB36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149" y="2730290"/>
                  <a:ext cx="80227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057B4E7-D50F-4FCE-AEB8-CB449EAED42F}"/>
                    </a:ext>
                  </a:extLst>
                </p:cNvPr>
                <p:cNvSpPr txBox="1"/>
                <p:nvPr/>
              </p:nvSpPr>
              <p:spPr>
                <a:xfrm>
                  <a:off x="7193963" y="2730290"/>
                  <a:ext cx="389979" cy="369332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057B4E7-D50F-4FCE-AEB8-CB449EAED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963" y="2730290"/>
                  <a:ext cx="38997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D2FC0F-5FAE-4185-BDBD-FCAAAF646D76}"/>
                    </a:ext>
                  </a:extLst>
                </p:cNvPr>
                <p:cNvSpPr txBox="1"/>
                <p:nvPr/>
              </p:nvSpPr>
              <p:spPr>
                <a:xfrm>
                  <a:off x="7629361" y="2420511"/>
                  <a:ext cx="888641" cy="369332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𝑜𝑠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DD2FC0F-5FAE-4185-BDBD-FCAAAF646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9361" y="2420511"/>
                  <a:ext cx="88864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1DB479-B923-4AF1-A4CF-F9634491BFE7}"/>
                  </a:ext>
                </a:extLst>
              </p:cNvPr>
              <p:cNvSpPr txBox="1"/>
              <p:nvPr/>
            </p:nvSpPr>
            <p:spPr>
              <a:xfrm>
                <a:off x="4322008" y="3343870"/>
                <a:ext cx="509155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1DB479-B923-4AF1-A4CF-F9634491B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008" y="3343870"/>
                <a:ext cx="5091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3495F7-1E35-48A1-8545-ABD6BBBE3037}"/>
                  </a:ext>
                </a:extLst>
              </p:cNvPr>
              <p:cNvSpPr txBox="1"/>
              <p:nvPr/>
            </p:nvSpPr>
            <p:spPr>
              <a:xfrm>
                <a:off x="5929014" y="3347808"/>
                <a:ext cx="509155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3495F7-1E35-48A1-8545-ABD6BBBE3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14" y="3347808"/>
                <a:ext cx="5091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012591-8C32-43C9-B4A9-1020B9D62C7D}"/>
                  </a:ext>
                </a:extLst>
              </p:cNvPr>
              <p:cNvSpPr txBox="1"/>
              <p:nvPr/>
            </p:nvSpPr>
            <p:spPr>
              <a:xfrm>
                <a:off x="7547208" y="3339352"/>
                <a:ext cx="509155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012591-8C32-43C9-B4A9-1020B9D62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208" y="3339352"/>
                <a:ext cx="5091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79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B725-8AF0-4681-B503-9E8DB18C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Twist Measurements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6994E-8F08-485E-B388-7F0D48486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DEB8E0-C0D1-433E-9CA6-2A59E7341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85" t="5951" r="7385" b="2749"/>
          <a:stretch/>
        </p:blipFill>
        <p:spPr>
          <a:xfrm>
            <a:off x="1874520" y="2235200"/>
            <a:ext cx="844296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A286-2F82-4000-A20C-36CDAB54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2C53C-E0C5-4D4F-8223-C11AD513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55850"/>
            <a:ext cx="9197586" cy="42672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Dynamical Decoupling can overcome major noise mechanisms</a:t>
            </a:r>
          </a:p>
          <a:p>
            <a:r>
              <a:rPr lang="en-US" sz="3200" dirty="0"/>
              <a:t>Increased coherence times allow for precision spectroscopy</a:t>
            </a:r>
          </a:p>
          <a:p>
            <a:r>
              <a:rPr lang="en-US" sz="3200" dirty="0"/>
              <a:t>More complex DD schemes can be robust to errors in the control as well</a:t>
            </a:r>
          </a:p>
          <a:p>
            <a:r>
              <a:rPr lang="en-US" sz="3200" dirty="0"/>
              <a:t>It is very important to understand the particular noise  characteristics in your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82581-B79D-4064-B786-2D97C48A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B7B59-3406-44D3-8A24-5BF50902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10" y="0"/>
            <a:ext cx="564378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654175"/>
            <a:ext cx="3695700" cy="413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EAC8A5-DF82-4844-8EA5-89BCD16C1C0F}"/>
              </a:ext>
            </a:extLst>
          </p:cNvPr>
          <p:cNvSpPr/>
          <p:nvPr/>
        </p:nvSpPr>
        <p:spPr>
          <a:xfrm>
            <a:off x="10231120" y="0"/>
            <a:ext cx="1087120" cy="134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281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system</a:t>
            </a:r>
          </a:p>
          <a:p>
            <a:r>
              <a:rPr lang="en-US" dirty="0"/>
              <a:t>Robust population measuring technique – Normalized detection</a:t>
            </a:r>
          </a:p>
          <a:p>
            <a:r>
              <a:rPr lang="en-US" dirty="0"/>
              <a:t>Microwave control and Ramsey experiment</a:t>
            </a:r>
          </a:p>
          <a:p>
            <a:r>
              <a:rPr lang="en-US" dirty="0"/>
              <a:t>Precision spectroscopy, decoherence and noise</a:t>
            </a:r>
          </a:p>
          <a:p>
            <a:r>
              <a:rPr lang="en-US" dirty="0"/>
              <a:t>Dynamical decoupling techniques</a:t>
            </a:r>
          </a:p>
          <a:p>
            <a:r>
              <a:rPr lang="en-US" dirty="0"/>
              <a:t>Understanding noise and their sources</a:t>
            </a:r>
          </a:p>
          <a:p>
            <a:r>
              <a:rPr lang="en-US" dirty="0"/>
              <a:t>Demonstration of how we </a:t>
            </a:r>
            <a:r>
              <a:rPr lang="en-US"/>
              <a:t>use it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2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61ED925-A29D-4C76-9A47-E75827F791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0113" y="745915"/>
            <a:ext cx="4114800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80AF0-671E-4F5F-9E77-887C33BF5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71" r="8213"/>
          <a:stretch/>
        </p:blipFill>
        <p:spPr>
          <a:xfrm>
            <a:off x="-304258" y="5207905"/>
            <a:ext cx="12785962" cy="1842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B3567E-0884-46D0-AA2F-A3D28150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XY8 Sequence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AEE88-4011-40C8-B974-DF40E245C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 against error in detuning</a:t>
            </a:r>
          </a:p>
          <a:p>
            <a:r>
              <a:rPr lang="en-US" dirty="0"/>
              <a:t>Also robust against error in </a:t>
            </a:r>
            <a:r>
              <a:rPr lang="en-US" dirty="0">
                <a:hlinkClick r:id="rId4" action="ppaction://hlinksldjump"/>
              </a:rPr>
              <a:t>power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89E8-D93D-4F0A-AE17-A836756A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6496" y="5144405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6" y="5144405"/>
                <a:ext cx="63203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131258" y="5144405"/>
                <a:ext cx="563104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58" y="5144405"/>
                <a:ext cx="5631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09858" y="5144405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58" y="5144405"/>
                <a:ext cx="3899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15333" y="5144405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333" y="5144405"/>
                <a:ext cx="56310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872531" y="5144405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531" y="5144405"/>
                <a:ext cx="38997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483481" y="5144405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481" y="5144405"/>
                <a:ext cx="5631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962077" y="5144405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077" y="5144405"/>
                <a:ext cx="38997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559967" y="5093605"/>
                <a:ext cx="632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967" y="5093605"/>
                <a:ext cx="632033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44668" y="5786852"/>
                <a:ext cx="35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68" y="5786852"/>
                <a:ext cx="3595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911964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964" y="5786852"/>
                <a:ext cx="4877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609520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520" y="5786852"/>
                <a:ext cx="4877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307076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076" y="5786852"/>
                <a:ext cx="4877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655854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854" y="5786852"/>
                <a:ext cx="4877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004632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632" y="5786852"/>
                <a:ext cx="48776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1353408" y="5786852"/>
                <a:ext cx="3595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408" y="5786852"/>
                <a:ext cx="3595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05BF04-7682-48BB-9F6E-077E3D2E6D2C}"/>
                  </a:ext>
                </a:extLst>
              </p:cNvPr>
              <p:cNvSpPr txBox="1"/>
              <p:nvPr/>
            </p:nvSpPr>
            <p:spPr>
              <a:xfrm>
                <a:off x="3260742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05BF04-7682-48BB-9F6E-077E3D2E6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742" y="5786852"/>
                <a:ext cx="48776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7DCE27-7C35-4FDE-945B-0FDFFFCB6FE4}"/>
                  </a:ext>
                </a:extLst>
              </p:cNvPr>
              <p:cNvSpPr txBox="1"/>
              <p:nvPr/>
            </p:nvSpPr>
            <p:spPr>
              <a:xfrm>
                <a:off x="5958298" y="5786852"/>
                <a:ext cx="487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7DCE27-7C35-4FDE-945B-0FDFFFCB6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298" y="5786852"/>
                <a:ext cx="48776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93BF34-0953-4967-99E9-6BC49DB9EFC0}"/>
                  </a:ext>
                </a:extLst>
              </p:cNvPr>
              <p:cNvSpPr txBox="1"/>
              <p:nvPr/>
            </p:nvSpPr>
            <p:spPr>
              <a:xfrm>
                <a:off x="5393932" y="5144405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93BF34-0953-4967-99E9-6BC49DB9E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32" y="5144405"/>
                <a:ext cx="56310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4A47EF-ECC9-4E39-A41B-BC4428B5C800}"/>
                  </a:ext>
                </a:extLst>
              </p:cNvPr>
              <p:cNvSpPr txBox="1"/>
              <p:nvPr/>
            </p:nvSpPr>
            <p:spPr>
              <a:xfrm>
                <a:off x="8178006" y="5144405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4A47EF-ECC9-4E39-A41B-BC4428B5C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006" y="5144405"/>
                <a:ext cx="38997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B83522-AB4D-45C5-88C8-625B4A51B6B9}"/>
              </a:ext>
            </a:extLst>
          </p:cNvPr>
          <p:cNvCxnSpPr/>
          <p:nvPr/>
        </p:nvCxnSpPr>
        <p:spPr>
          <a:xfrm>
            <a:off x="228241" y="5215533"/>
            <a:ext cx="0" cy="16031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19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45E-18 -4.81481E-6 L 0.975 -0.00879 " pathEditMode="relative" rAng="0" ptsTypes="AA">
                                      <p:cBhvr>
                                        <p:cTn id="6" dur="3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50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Boaz\Desktop\Boaz Final\tra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9" b="4831"/>
          <a:stretch/>
        </p:blipFill>
        <p:spPr bwMode="auto">
          <a:xfrm>
            <a:off x="8887937" y="3166342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4672" y="2018582"/>
                <a:ext cx="9926128" cy="373587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Cross dipole trap </a:t>
                </a:r>
              </a:p>
              <a:p>
                <a:r>
                  <a:rPr lang="en-US" sz="2000" dirty="0"/>
                  <a:t>Degenerate Fermions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at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Bosonic impurities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87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Rb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672" y="2018582"/>
                <a:ext cx="9926128" cy="3735877"/>
              </a:xfrm>
              <a:blipFill>
                <a:blip r:embed="rId5"/>
                <a:stretch>
                  <a:fillRect l="-307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2FE699A-DDAD-4846-96F8-F9B645972A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82"/>
          <a:stretch/>
        </p:blipFill>
        <p:spPr>
          <a:xfrm>
            <a:off x="1951979" y="3719422"/>
            <a:ext cx="52197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40C40-0F43-40EA-B221-E17FDED46496}"/>
              </a:ext>
            </a:extLst>
          </p:cNvPr>
          <p:cNvSpPr txBox="1"/>
          <p:nvPr/>
        </p:nvSpPr>
        <p:spPr>
          <a:xfrm>
            <a:off x="4517851" y="6262081"/>
            <a:ext cx="10583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2D MOT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1A151-13D6-480A-AE1D-5E6BA0744E5C}"/>
              </a:ext>
            </a:extLst>
          </p:cNvPr>
          <p:cNvSpPr txBox="1"/>
          <p:nvPr/>
        </p:nvSpPr>
        <p:spPr>
          <a:xfrm>
            <a:off x="5220697" y="3333699"/>
            <a:ext cx="10583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3D MOT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27B60-ABD4-4784-9617-598B521D92AC}"/>
              </a:ext>
            </a:extLst>
          </p:cNvPr>
          <p:cNvSpPr txBox="1"/>
          <p:nvPr/>
        </p:nvSpPr>
        <p:spPr>
          <a:xfrm>
            <a:off x="1644891" y="6134484"/>
            <a:ext cx="145264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QUIC +</a:t>
            </a:r>
          </a:p>
          <a:p>
            <a:r>
              <a:rPr lang="en-US" dirty="0"/>
              <a:t>Dipole Trap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763186-4811-4E7F-B6DA-F927EE30EA4B}"/>
              </a:ext>
            </a:extLst>
          </p:cNvPr>
          <p:cNvCxnSpPr>
            <a:cxnSpLocks/>
          </p:cNvCxnSpPr>
          <p:nvPr/>
        </p:nvCxnSpPr>
        <p:spPr>
          <a:xfrm flipV="1">
            <a:off x="2553696" y="5548223"/>
            <a:ext cx="838200" cy="825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F0897-DFDD-426E-9D85-5CDEDB1404A6}"/>
              </a:ext>
            </a:extLst>
          </p:cNvPr>
          <p:cNvCxnSpPr>
            <a:cxnSpLocks/>
          </p:cNvCxnSpPr>
          <p:nvPr/>
        </p:nvCxnSpPr>
        <p:spPr>
          <a:xfrm flipV="1">
            <a:off x="5036009" y="5475565"/>
            <a:ext cx="838200" cy="825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69C284-FFA6-4052-8570-C9062F229283}"/>
              </a:ext>
            </a:extLst>
          </p:cNvPr>
          <p:cNvCxnSpPr>
            <a:cxnSpLocks/>
          </p:cNvCxnSpPr>
          <p:nvPr/>
        </p:nvCxnSpPr>
        <p:spPr>
          <a:xfrm flipH="1">
            <a:off x="4467106" y="3536860"/>
            <a:ext cx="753591" cy="258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F16E26-82FA-48DF-9E93-31B88E2C05F8}"/>
              </a:ext>
            </a:extLst>
          </p:cNvPr>
          <p:cNvCxnSpPr>
            <a:cxnSpLocks/>
          </p:cNvCxnSpPr>
          <p:nvPr/>
        </p:nvCxnSpPr>
        <p:spPr>
          <a:xfrm>
            <a:off x="2553696" y="3597496"/>
            <a:ext cx="1126770" cy="662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454882-EE7D-4220-9ADF-D6FBE6EB09F2}"/>
              </a:ext>
            </a:extLst>
          </p:cNvPr>
          <p:cNvSpPr txBox="1"/>
          <p:nvPr/>
        </p:nvSpPr>
        <p:spPr>
          <a:xfrm>
            <a:off x="1563548" y="3304364"/>
            <a:ext cx="234872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Magnetic Transport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F8957-B825-45B0-BC67-86FEF991F408}"/>
              </a:ext>
            </a:extLst>
          </p:cNvPr>
          <p:cNvSpPr txBox="1"/>
          <p:nvPr/>
        </p:nvSpPr>
        <p:spPr>
          <a:xfrm>
            <a:off x="9399630" y="2535252"/>
            <a:ext cx="261642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Bose – Fermi mixture </a:t>
            </a:r>
          </a:p>
          <a:p>
            <a:pPr algn="ctr"/>
            <a:r>
              <a:rPr lang="en-US" dirty="0"/>
              <a:t>in a cross dipole trap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90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1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C7103-EE89-4FBE-ADA8-D1058D4C5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8898" y="2096064"/>
            <a:ext cx="7153102" cy="4525963"/>
          </a:xfrm>
          <a:prstGeom prst="rect">
            <a:avLst/>
          </a:prstGeom>
        </p:spPr>
      </p:pic>
      <p:pic>
        <p:nvPicPr>
          <p:cNvPr id="1026" name="Picture 2" descr="×ª××¦××ª ×ª××× × ×¢×××¨ âªatomâ¬â">
            <a:extLst>
              <a:ext uri="{FF2B5EF4-FFF2-40B4-BE49-F238E27FC236}">
                <a16:creationId xmlns:a16="http://schemas.microsoft.com/office/drawing/2014/main" id="{596DD6B0-FF6A-4863-9799-C76A68CE4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4828" y="5399558"/>
            <a:ext cx="589621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×ª××¦××ª ×ª××× × ×¢×××¨ âªatomâ¬â">
            <a:extLst>
              <a:ext uri="{FF2B5EF4-FFF2-40B4-BE49-F238E27FC236}">
                <a16:creationId xmlns:a16="http://schemas.microsoft.com/office/drawing/2014/main" id="{544D1230-A3EC-48D7-A15F-714EA3245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4829" y="2629464"/>
            <a:ext cx="589621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F51304-17D8-4E9A-8EC7-043F16FB83F6}"/>
                  </a:ext>
                </a:extLst>
              </p:cNvPr>
              <p:cNvSpPr txBox="1"/>
              <p:nvPr/>
            </p:nvSpPr>
            <p:spPr>
              <a:xfrm>
                <a:off x="8081392" y="2994480"/>
                <a:ext cx="1079334" cy="3108543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b="1" dirty="0"/>
              </a:p>
              <a:p>
                <a:endParaRPr lang="en-US" sz="2800" b="1" dirty="0"/>
              </a:p>
              <a:p>
                <a:endParaRPr lang="en-US" sz="2800" b="1" dirty="0"/>
              </a:p>
              <a:p>
                <a:endParaRPr lang="en-US" sz="2800" b="1" dirty="0"/>
              </a:p>
              <a:p>
                <a:endParaRPr lang="en-US" sz="2800" b="1" dirty="0"/>
              </a:p>
              <a:p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F51304-17D8-4E9A-8EC7-043F16FB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392" y="2994480"/>
                <a:ext cx="1079334" cy="310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91048C9-F70E-4624-B059-AEC2B1B3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Detection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F71EB-6193-45E6-99BB-BCF3BE65FC4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713" y="4290291"/>
            <a:ext cx="4783947" cy="2394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E5695-546A-43F7-AE13-9C4DBB8DCD23}"/>
              </a:ext>
            </a:extLst>
          </p:cNvPr>
          <p:cNvSpPr txBox="1"/>
          <p:nvPr/>
        </p:nvSpPr>
        <p:spPr>
          <a:xfrm>
            <a:off x="175490" y="4678218"/>
            <a:ext cx="150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AF546-34AD-4A76-AEEC-1EAFAAD0CEEC}"/>
              </a:ext>
            </a:extLst>
          </p:cNvPr>
          <p:cNvSpPr txBox="1"/>
          <p:nvPr/>
        </p:nvSpPr>
        <p:spPr>
          <a:xfrm>
            <a:off x="83536" y="5795818"/>
            <a:ext cx="150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Repump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BECED8-CC46-49AF-B994-80CF1A6C35E2}"/>
              </a:ext>
            </a:extLst>
          </p:cNvPr>
          <p:cNvSpPr/>
          <p:nvPr/>
        </p:nvSpPr>
        <p:spPr>
          <a:xfrm>
            <a:off x="2918691" y="4480295"/>
            <a:ext cx="2175164" cy="7481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5E7140-5DF2-4806-931A-29B5F83E3D82}"/>
              </a:ext>
            </a:extLst>
          </p:cNvPr>
          <p:cNvSpPr/>
          <p:nvPr/>
        </p:nvSpPr>
        <p:spPr>
          <a:xfrm>
            <a:off x="1351194" y="5620454"/>
            <a:ext cx="3722255" cy="7481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95F18-2874-4414-9647-5B29BBF35DC6}"/>
              </a:ext>
            </a:extLst>
          </p:cNvPr>
          <p:cNvSpPr/>
          <p:nvPr/>
        </p:nvSpPr>
        <p:spPr>
          <a:xfrm>
            <a:off x="1800422" y="4477699"/>
            <a:ext cx="2175164" cy="7481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728C5A-7A14-4818-86DE-EF480057A71F}"/>
              </a:ext>
            </a:extLst>
          </p:cNvPr>
          <p:cNvSpPr/>
          <p:nvPr/>
        </p:nvSpPr>
        <p:spPr>
          <a:xfrm>
            <a:off x="1342487" y="4482195"/>
            <a:ext cx="2175164" cy="7481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BDB3F1-9128-4600-B3DD-42A615982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655" y="2686554"/>
            <a:ext cx="946199" cy="9144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C5BA14-BCCB-40AA-8F80-D21599D65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235" y="2667504"/>
            <a:ext cx="920797" cy="952549"/>
          </a:xfrm>
          <a:prstGeom prst="rect">
            <a:avLst/>
          </a:prstGeom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3D0B4B75-809E-4CE3-AE7F-F9B7A3493C31}"/>
              </a:ext>
            </a:extLst>
          </p:cNvPr>
          <p:cNvSpPr/>
          <p:nvPr/>
        </p:nvSpPr>
        <p:spPr>
          <a:xfrm>
            <a:off x="5321883" y="1655322"/>
            <a:ext cx="979054" cy="67151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A2A1811D-33AD-4DFE-979D-74C7E6052E26}"/>
              </a:ext>
            </a:extLst>
          </p:cNvPr>
          <p:cNvSpPr/>
          <p:nvPr/>
        </p:nvSpPr>
        <p:spPr>
          <a:xfrm>
            <a:off x="5317267" y="4440097"/>
            <a:ext cx="979054" cy="671513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AE25B654-0817-4998-BFA2-7EEA5031232A}"/>
              </a:ext>
            </a:extLst>
          </p:cNvPr>
          <p:cNvSpPr/>
          <p:nvPr/>
        </p:nvSpPr>
        <p:spPr>
          <a:xfrm>
            <a:off x="5317267" y="1655090"/>
            <a:ext cx="979054" cy="67151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52" b="8570"/>
          <a:stretch/>
        </p:blipFill>
        <p:spPr>
          <a:xfrm>
            <a:off x="2087655" y="2181271"/>
            <a:ext cx="2499095" cy="421803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394101" y="6340764"/>
            <a:ext cx="365263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94101" y="5211927"/>
            <a:ext cx="365263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0833" y="3789114"/>
                <a:ext cx="17224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Count</a:t>
                </a:r>
                <a:r>
                  <a:rPr lang="en-US" dirty="0"/>
                  <a:t> atoms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33" y="3789114"/>
                <a:ext cx="1722466" cy="646331"/>
              </a:xfrm>
              <a:prstGeom prst="rect">
                <a:avLst/>
              </a:prstGeom>
              <a:blipFill>
                <a:blip r:embed="rId9"/>
                <a:stretch>
                  <a:fillRect l="-2827" t="-5660" r="-10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331564" y="3817250"/>
            <a:ext cx="130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all atoms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73854" y="3989713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4334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15052 0.12106 " pathEditMode="relative" rAng="0" ptsTypes="AA">
                                      <p:cBhvr>
                                        <p:cTn id="27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15052 0.1210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-0.00078 -0.4044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15052 0.12106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"/>
                            </p:stCondLst>
                            <p:childTnLst>
                              <p:par>
                                <p:cTn id="6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4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4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  <p:bldP spid="16" grpId="0" animBg="1"/>
      <p:bldP spid="19" grpId="0" animBg="1"/>
      <p:bldP spid="19" grpId="1" animBg="1"/>
      <p:bldP spid="19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0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6D56E82-9191-4EE2-B51A-3C2548012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F0AADA-8526-4F1F-BA8C-672213A9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3" y="2338605"/>
            <a:ext cx="35147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F4DCEE-4AB0-407B-8175-F3DAFF6233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11363"/>
          <a:stretch/>
        </p:blipFill>
        <p:spPr bwMode="auto">
          <a:xfrm rot="4654654">
            <a:off x="4773660" y="4025627"/>
            <a:ext cx="1524000" cy="119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CFAB748-F0BF-44D6-8D37-FC6AA23643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4" b="95695" l="9953" r="89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08" t="6052" r="10711" b="3362"/>
          <a:stretch/>
        </p:blipFill>
        <p:spPr>
          <a:xfrm rot="5400000">
            <a:off x="821408" y="4101484"/>
            <a:ext cx="2733465" cy="22726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240431-A3FA-4454-AAA0-5E6017CE2819}"/>
              </a:ext>
            </a:extLst>
          </p:cNvPr>
          <p:cNvGrpSpPr/>
          <p:nvPr/>
        </p:nvGrpSpPr>
        <p:grpSpPr>
          <a:xfrm>
            <a:off x="9887953" y="3961416"/>
            <a:ext cx="1514373" cy="1075190"/>
            <a:chOff x="9001203" y="3599359"/>
            <a:chExt cx="1514373" cy="107519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37A3471-0F55-4E82-8562-5A1BE7A08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3600" r="97800">
                          <a14:backgroundMark x1="79200" y1="77800" x2="79200" y2="77800"/>
                          <a14:backgroundMark x1="58200" y1="80200" x2="58200" y2="80200"/>
                          <a14:backgroundMark x1="58200" y1="80200" x2="87800" y2="75400"/>
                          <a14:backgroundMark x1="91200" y1="16800" x2="66400" y2="26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001203" y="3599359"/>
              <a:ext cx="1075190" cy="107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wifi transducer icon">
              <a:extLst>
                <a:ext uri="{FF2B5EF4-FFF2-40B4-BE49-F238E27FC236}">
                  <a16:creationId xmlns:a16="http://schemas.microsoft.com/office/drawing/2014/main" id="{57E44B86-A5D4-4D5C-ABEA-D99A68C99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538798" y="3697771"/>
              <a:ext cx="976778" cy="97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5BEA15-928B-426B-A903-65B91FE3DD29}"/>
              </a:ext>
            </a:extLst>
          </p:cNvPr>
          <p:cNvCxnSpPr/>
          <p:nvPr/>
        </p:nvCxnSpPr>
        <p:spPr>
          <a:xfrm flipV="1">
            <a:off x="3222594" y="4998128"/>
            <a:ext cx="2032987" cy="32847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9083CB-587E-4151-96F6-ECE2EEFC0F45}"/>
              </a:ext>
            </a:extLst>
          </p:cNvPr>
          <p:cNvCxnSpPr/>
          <p:nvPr/>
        </p:nvCxnSpPr>
        <p:spPr>
          <a:xfrm>
            <a:off x="3773010" y="3195961"/>
            <a:ext cx="1482571" cy="121624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543FB5-1460-4720-A139-FFB9132089C2}"/>
              </a:ext>
            </a:extLst>
          </p:cNvPr>
          <p:cNvSpPr/>
          <p:nvPr/>
        </p:nvSpPr>
        <p:spPr>
          <a:xfrm>
            <a:off x="7078980" y="3850454"/>
            <a:ext cx="1783080" cy="131191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Amplfier</a:t>
            </a:r>
            <a:endParaRPr lang="he-IL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BCCEF1-4114-4080-9AB4-4AD2E448755C}"/>
              </a:ext>
            </a:extLst>
          </p:cNvPr>
          <p:cNvCxnSpPr/>
          <p:nvPr/>
        </p:nvCxnSpPr>
        <p:spPr>
          <a:xfrm>
            <a:off x="5943600" y="4412202"/>
            <a:ext cx="114542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61177E-8105-437A-8E4D-1C10CFA59D3B}"/>
              </a:ext>
            </a:extLst>
          </p:cNvPr>
          <p:cNvCxnSpPr/>
          <p:nvPr/>
        </p:nvCxnSpPr>
        <p:spPr>
          <a:xfrm>
            <a:off x="8862060" y="4499011"/>
            <a:ext cx="114542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F2C525-5AFB-4E80-9E45-9ED9D859573D}"/>
              </a:ext>
            </a:extLst>
          </p:cNvPr>
          <p:cNvSpPr/>
          <p:nvPr/>
        </p:nvSpPr>
        <p:spPr>
          <a:xfrm>
            <a:off x="3852920" y="5869463"/>
            <a:ext cx="1402661" cy="8331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FPGA</a:t>
            </a:r>
            <a:endParaRPr lang="he-IL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B36C08-C349-423D-9D89-6404733B3A55}"/>
              </a:ext>
            </a:extLst>
          </p:cNvPr>
          <p:cNvCxnSpPr/>
          <p:nvPr/>
        </p:nvCxnSpPr>
        <p:spPr>
          <a:xfrm flipV="1">
            <a:off x="4279048" y="4624839"/>
            <a:ext cx="852245" cy="1244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FD8872-A43D-4F13-9A4C-8C17048B5A5E}"/>
              </a:ext>
            </a:extLst>
          </p:cNvPr>
          <p:cNvSpPr txBox="1"/>
          <p:nvPr/>
        </p:nvSpPr>
        <p:spPr>
          <a:xfrm>
            <a:off x="828255" y="2081892"/>
            <a:ext cx="262604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Microwave generator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5CCAE0-F3BB-4025-9A3A-B5E22855A34A}"/>
              </a:ext>
            </a:extLst>
          </p:cNvPr>
          <p:cNvSpPr txBox="1"/>
          <p:nvPr/>
        </p:nvSpPr>
        <p:spPr>
          <a:xfrm>
            <a:off x="322675" y="4829388"/>
            <a:ext cx="83227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DDS</a:t>
            </a:r>
          </a:p>
          <a:p>
            <a:pPr algn="ctr"/>
            <a:r>
              <a:rPr lang="en-US" dirty="0"/>
              <a:t>(Meir)</a:t>
            </a:r>
            <a:endParaRPr lang="he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083E1-0CE3-461D-9204-27F874812B80}"/>
              </a:ext>
            </a:extLst>
          </p:cNvPr>
          <p:cNvSpPr txBox="1"/>
          <p:nvPr/>
        </p:nvSpPr>
        <p:spPr>
          <a:xfrm>
            <a:off x="5061681" y="3628655"/>
            <a:ext cx="90762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Switch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176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22" grpId="0" animBg="1"/>
      <p:bldP spid="18" grpId="0"/>
      <p:bldP spid="2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DE54CE-FE50-4644-98B5-B5F5E34529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87</m:t>
                        </m:r>
                      </m:sup>
                    </m:sSup>
                    <m:r>
                      <a:rPr lang="en-US" sz="4000" i="1" dirty="0">
                        <a:latin typeface="Cambria Math" panose="02040503050406030204" pitchFamily="18" charset="0"/>
                      </a:rPr>
                      <m:t>𝑅𝑏</m:t>
                    </m:r>
                  </m:oMath>
                </a14:m>
                <a:r>
                  <a:rPr lang="en-US" sz="4000" dirty="0"/>
                  <a:t> Microwave Rabi oscillations</a:t>
                </a:r>
                <a:endParaRPr lang="he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DE54CE-FE50-4644-98B5-B5F5E3452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6379" b="-35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4913" r="7145" b="-717"/>
          <a:stretch/>
        </p:blipFill>
        <p:spPr>
          <a:xfrm>
            <a:off x="122436" y="3323304"/>
            <a:ext cx="5880228" cy="3017520"/>
          </a:xfrm>
        </p:spPr>
      </p:pic>
      <p:pic>
        <p:nvPicPr>
          <p:cNvPr id="15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4793" r="6753"/>
          <a:stretch/>
        </p:blipFill>
        <p:spPr>
          <a:xfrm>
            <a:off x="6149719" y="3323304"/>
            <a:ext cx="5889595" cy="3017520"/>
          </a:xfrm>
        </p:spPr>
      </p:pic>
    </p:spTree>
    <p:extLst>
      <p:ext uri="{BB962C8B-B14F-4D97-AF65-F5344CB8AC3E}">
        <p14:creationId xmlns:p14="http://schemas.microsoft.com/office/powerpoint/2010/main" val="303590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6CCA-C119-45B3-8E31-10F6E8DD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012E0A-06CB-4443-ADB9-335C17C8B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states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𝑝𝑢𝑙𝑠𝑒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axis</a:t>
                </a:r>
              </a:p>
              <a:p>
                <a:r>
                  <a:rPr lang="en-US" dirty="0"/>
                  <a:t>Free precession time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axis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𝑝𝑢𝑙𝑠𝑒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axis</a:t>
                </a:r>
              </a:p>
              <a:p>
                <a:r>
                  <a:rPr lang="en-US" dirty="0"/>
                  <a:t>Measure population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012E0A-06CB-4443-ADB9-335C17C8B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29DABE7-BD52-45C7-8A48-58DBE5F8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527" y="2552370"/>
            <a:ext cx="5964958" cy="41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2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29FEBB-16C5-424B-9AE7-AEC283F63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21" y="2603500"/>
            <a:ext cx="6026073" cy="4019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4B62A-91AC-4AF1-8D21-E26E4553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Spectroscopy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6399-B57A-44AB-BDF5-98A895377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4506" y="2603500"/>
                <a:ext cx="8825659" cy="3416300"/>
              </a:xfrm>
            </p:spPr>
            <p:txBody>
              <a:bodyPr/>
              <a:lstStyle/>
              <a:p>
                <a:r>
                  <a:rPr lang="en-US" dirty="0"/>
                  <a:t>Measurement accuracy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Life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of seconds</a:t>
                </a:r>
              </a:p>
              <a:p>
                <a:r>
                  <a:rPr lang="en-US" dirty="0"/>
                  <a:t>Limiting factor : Coherence time</a:t>
                </a:r>
              </a:p>
              <a:p>
                <a:r>
                  <a:rPr lang="en-US" dirty="0"/>
                  <a:t>Envelope – inhomogeneity</a:t>
                </a:r>
              </a:p>
              <a:p>
                <a:r>
                  <a:rPr lang="en-US" dirty="0"/>
                  <a:t>Phase noise – consists of :</a:t>
                </a:r>
              </a:p>
              <a:p>
                <a:pPr lvl="1"/>
                <a:r>
                  <a:rPr lang="en-US" dirty="0"/>
                  <a:t>Frequency of the noise</a:t>
                </a:r>
              </a:p>
              <a:p>
                <a:pPr lvl="1"/>
                <a:r>
                  <a:rPr lang="en-US" dirty="0"/>
                  <a:t>Modulation depth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6399-B57A-44AB-BDF5-98A895377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4506" y="2603500"/>
                <a:ext cx="8825659" cy="3416300"/>
              </a:xfrm>
              <a:blipFill>
                <a:blip r:embed="rId3"/>
                <a:stretch>
                  <a:fillRect l="-138" t="-8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4F7DFF3-D710-4666-8CE3-FAF7D52BEA86}"/>
              </a:ext>
            </a:extLst>
          </p:cNvPr>
          <p:cNvSpPr txBox="1"/>
          <p:nvPr/>
        </p:nvSpPr>
        <p:spPr>
          <a:xfrm>
            <a:off x="7586726" y="2418834"/>
            <a:ext cx="292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Ramsey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6A0EF5-30F2-4E56-9073-AA276C5255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7939" y="2332255"/>
            <a:ext cx="4466607" cy="4466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A72C-EC1D-45D5-B60C-592E02B2B2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6311" y="2210194"/>
            <a:ext cx="5045711" cy="4772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0C4EA9-DE3E-49C8-9675-D5FAD8C0DE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4636" y="2212944"/>
            <a:ext cx="4466607" cy="4793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3C4522-22D4-4E80-9539-205A3F757A3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2105" y="1847070"/>
            <a:ext cx="4488054" cy="52119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BA84-50F7-4A00-B1C1-825CD15E702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6674" y="1995726"/>
            <a:ext cx="4949191" cy="48955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483C25-8A40-4E94-8302-4B525C52395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6463" y="2067466"/>
            <a:ext cx="4466607" cy="4831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0E5BBF-9E4F-4190-85A5-FDB848ECAFE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6933" y="2306855"/>
            <a:ext cx="4638193" cy="43379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8C281B-D747-4533-93B0-ED4E1A1ACC4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1184" y="2332464"/>
            <a:ext cx="4488054" cy="4799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F63C0-179C-47B6-BD5C-FEEE35F8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06" y="839022"/>
            <a:ext cx="7397942" cy="706964"/>
          </a:xfrm>
        </p:spPr>
        <p:txBody>
          <a:bodyPr/>
          <a:lstStyle/>
          <a:p>
            <a:r>
              <a:rPr lang="en-US" dirty="0"/>
              <a:t>Pulse Echo - Revive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138BF-531B-4DB7-B712-BC1A53A5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2830" y="314872"/>
            <a:ext cx="707756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6CE8CF-5C6A-4152-84D9-55F8DA163A8C}"/>
                  </a:ext>
                </a:extLst>
              </p:cNvPr>
              <p:cNvSpPr txBox="1"/>
              <p:nvPr/>
            </p:nvSpPr>
            <p:spPr>
              <a:xfrm>
                <a:off x="8105475" y="2720110"/>
                <a:ext cx="34728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Start in state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6CE8CF-5C6A-4152-84D9-55F8DA163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475" y="2720110"/>
                <a:ext cx="3472873" cy="584775"/>
              </a:xfrm>
              <a:prstGeom prst="rect">
                <a:avLst/>
              </a:prstGeom>
              <a:blipFill>
                <a:blip r:embed="rId10"/>
                <a:stretch>
                  <a:fillRect l="-703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8FEA5C-0419-4A41-80AB-2D32DB352DCF}"/>
                  </a:ext>
                </a:extLst>
              </p:cNvPr>
              <p:cNvSpPr txBox="1"/>
              <p:nvPr/>
            </p:nvSpPr>
            <p:spPr>
              <a:xfrm>
                <a:off x="8105475" y="3483329"/>
                <a:ext cx="3472873" cy="929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𝑝𝑢𝑙𝑠𝑒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8FEA5C-0419-4A41-80AB-2D32DB352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475" y="3483329"/>
                <a:ext cx="3472873" cy="9291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7384949-267A-4B81-AFB9-1AB9226CA80B}"/>
              </a:ext>
            </a:extLst>
          </p:cNvPr>
          <p:cNvSpPr txBox="1"/>
          <p:nvPr/>
        </p:nvSpPr>
        <p:spPr>
          <a:xfrm>
            <a:off x="8105475" y="4590938"/>
            <a:ext cx="3472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2CBB4C-02F2-4B6D-A0AF-D91B0EBEB5B3}"/>
                  </a:ext>
                </a:extLst>
              </p:cNvPr>
              <p:cNvSpPr txBox="1"/>
              <p:nvPr/>
            </p:nvSpPr>
            <p:spPr>
              <a:xfrm>
                <a:off x="8105475" y="5354157"/>
                <a:ext cx="34728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𝑝𝑢𝑙𝑠𝑒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2CBB4C-02F2-4B6D-A0AF-D91B0EBEB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475" y="5354157"/>
                <a:ext cx="3472873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AC0262-9CA5-408B-B92F-9E0C1897EA9C}"/>
                  </a:ext>
                </a:extLst>
              </p:cNvPr>
              <p:cNvSpPr txBox="1"/>
              <p:nvPr/>
            </p:nvSpPr>
            <p:spPr>
              <a:xfrm>
                <a:off x="8105475" y="4565558"/>
                <a:ext cx="34728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Finish in state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AC0262-9CA5-408B-B92F-9E0C1897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475" y="4565558"/>
                <a:ext cx="3472873" cy="584775"/>
              </a:xfrm>
              <a:prstGeom prst="rect">
                <a:avLst/>
              </a:prstGeom>
              <a:blipFill>
                <a:blip r:embed="rId13"/>
                <a:stretch>
                  <a:fillRect l="-2636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7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6" grpId="1"/>
      <p:bldP spid="26" grpId="2"/>
      <p:bldP spid="27" grpId="0"/>
      <p:bldP spid="27" grpId="1"/>
      <p:bldP spid="27" grpId="2"/>
      <p:bldP spid="27" grpId="3"/>
      <p:bldP spid="28" grpId="0"/>
      <p:bldP spid="28" grpId="1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7.2|2.8|4.8|1.7|5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3119</TotalTime>
  <Words>611</Words>
  <Application>Microsoft Office PowerPoint</Application>
  <PresentationFormat>Widescreen</PresentationFormat>
  <Paragraphs>208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Wingdings 3</vt:lpstr>
      <vt:lpstr>Ion Boardroom</vt:lpstr>
      <vt:lpstr>Dynamic Decoupling Boaz Raz Nir Davidson and Roee Ozeri group</vt:lpstr>
      <vt:lpstr>Outline</vt:lpstr>
      <vt:lpstr>Experimental System</vt:lpstr>
      <vt:lpstr>Normalized Detection</vt:lpstr>
      <vt:lpstr>Microwave Control</vt:lpstr>
      <vt:lpstr> ^87 Rb Microwave Rabi oscillations</vt:lpstr>
      <vt:lpstr>Ramsey Experiment</vt:lpstr>
      <vt:lpstr>Precision Spectroscopy</vt:lpstr>
      <vt:lpstr>Pulse Echo - Revive</vt:lpstr>
      <vt:lpstr>Dynamic Decoupling (DD)</vt:lpstr>
      <vt:lpstr>Dynamic Decoupling (DD)</vt:lpstr>
      <vt:lpstr>Error in The Control</vt:lpstr>
      <vt:lpstr>XY8 Sequence</vt:lpstr>
      <vt:lpstr>Understanding noise and measuring 50 Hz Noise</vt:lpstr>
      <vt:lpstr>PowerPoint Presentation</vt:lpstr>
      <vt:lpstr>PowerPoint Presentation</vt:lpstr>
      <vt:lpstr>Twist Measurements</vt:lpstr>
      <vt:lpstr>Summary</vt:lpstr>
      <vt:lpstr>PowerPoint Presentation</vt:lpstr>
      <vt:lpstr>XY8 Sequence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Dynamical Decoupling Boaz Raz</dc:title>
  <dc:creator>Boaz</dc:creator>
  <cp:lastModifiedBy>boaz raz</cp:lastModifiedBy>
  <cp:revision>105</cp:revision>
  <dcterms:created xsi:type="dcterms:W3CDTF">2019-11-05T21:15:21Z</dcterms:created>
  <dcterms:modified xsi:type="dcterms:W3CDTF">2019-11-21T15:31:52Z</dcterms:modified>
</cp:coreProperties>
</file>